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45"/>
  </p:notesMasterIdLst>
  <p:sldIdLst>
    <p:sldId id="256" r:id="rId2"/>
    <p:sldId id="298" r:id="rId3"/>
    <p:sldId id="297" r:id="rId4"/>
    <p:sldId id="299" r:id="rId5"/>
    <p:sldId id="300" r:id="rId6"/>
    <p:sldId id="301" r:id="rId7"/>
    <p:sldId id="302" r:id="rId8"/>
    <p:sldId id="304" r:id="rId9"/>
    <p:sldId id="305" r:id="rId10"/>
    <p:sldId id="272" r:id="rId11"/>
    <p:sldId id="273" r:id="rId12"/>
    <p:sldId id="315" r:id="rId13"/>
    <p:sldId id="316" r:id="rId14"/>
    <p:sldId id="317" r:id="rId15"/>
    <p:sldId id="318" r:id="rId16"/>
    <p:sldId id="321" r:id="rId17"/>
    <p:sldId id="313" r:id="rId18"/>
    <p:sldId id="319" r:id="rId19"/>
    <p:sldId id="320" r:id="rId20"/>
    <p:sldId id="323" r:id="rId21"/>
    <p:sldId id="322" r:id="rId22"/>
    <p:sldId id="314" r:id="rId23"/>
    <p:sldId id="290" r:id="rId24"/>
    <p:sldId id="270" r:id="rId25"/>
    <p:sldId id="303" r:id="rId26"/>
    <p:sldId id="311" r:id="rId27"/>
    <p:sldId id="306" r:id="rId28"/>
    <p:sldId id="307" r:id="rId29"/>
    <p:sldId id="309" r:id="rId30"/>
    <p:sldId id="308" r:id="rId31"/>
    <p:sldId id="283" r:id="rId32"/>
    <p:sldId id="284" r:id="rId33"/>
    <p:sldId id="285" r:id="rId34"/>
    <p:sldId id="286" r:id="rId35"/>
    <p:sldId id="325" r:id="rId36"/>
    <p:sldId id="324" r:id="rId37"/>
    <p:sldId id="328" r:id="rId38"/>
    <p:sldId id="310" r:id="rId39"/>
    <p:sldId id="326" r:id="rId40"/>
    <p:sldId id="312" r:id="rId41"/>
    <p:sldId id="327" r:id="rId42"/>
    <p:sldId id="329" r:id="rId43"/>
    <p:sldId id="33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485" autoAdjust="0"/>
  </p:normalViewPr>
  <p:slideViewPr>
    <p:cSldViewPr snapToGrid="0">
      <p:cViewPr varScale="1">
        <p:scale>
          <a:sx n="112" d="100"/>
          <a:sy n="112" d="100"/>
        </p:scale>
        <p:origin x="1176" y="192"/>
      </p:cViewPr>
      <p:guideLst/>
    </p:cSldViewPr>
  </p:slideViewPr>
  <p:outlineViewPr>
    <p:cViewPr>
      <p:scale>
        <a:sx n="33" d="100"/>
        <a:sy n="33" d="100"/>
      </p:scale>
      <p:origin x="0" y="-5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>
      <p:cViewPr varScale="1">
        <p:scale>
          <a:sx n="81" d="100"/>
          <a:sy n="81" d="100"/>
        </p:scale>
        <p:origin x="222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0A3C6-7134-43C6-A662-6125C33CD6DE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37AB0-435F-46E5-8DDE-6D4653A1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1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AAC </a:t>
            </a:r>
            <a:r>
              <a:rPr lang="en-US" dirty="0" err="1"/>
              <a:t>Cylde</a:t>
            </a:r>
            <a:r>
              <a:rPr lang="en-US" dirty="0"/>
              <a:t> Space EPIC 6U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Tyvak</a:t>
            </a:r>
            <a:r>
              <a:rPr lang="en-US" dirty="0"/>
              <a:t> TRESTLES 6U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1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3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 Military already</a:t>
            </a:r>
            <a:r>
              <a:rPr lang="en-US" baseline="0" dirty="0"/>
              <a:t> has a constellation of operational COMM satellites called MUOS. Mobile User Objective System. </a:t>
            </a:r>
          </a:p>
          <a:p>
            <a:endParaRPr lang="en-US" baseline="0" dirty="0"/>
          </a:p>
          <a:p>
            <a:r>
              <a:rPr lang="en-US" baseline="0" dirty="0"/>
              <a:t>The three operational satellites provide global coverage (with a 4</a:t>
            </a:r>
            <a:r>
              <a:rPr lang="en-US" baseline="30000" dirty="0"/>
              <a:t>th</a:t>
            </a:r>
            <a:r>
              <a:rPr lang="en-US" baseline="0" dirty="0"/>
              <a:t> on orbit spare). </a:t>
            </a:r>
          </a:p>
          <a:p>
            <a:endParaRPr lang="en-US" baseline="0" dirty="0"/>
          </a:p>
          <a:p>
            <a:r>
              <a:rPr lang="en-US" baseline="0" dirty="0"/>
              <a:t>Four ground stations or Radio Access Facilities (RAF) each have 2 satellites in view. Each satellite can see two RAF’s.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0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MUOS Terminals operate in UHF for both uplink and downlink. </a:t>
            </a:r>
          </a:p>
          <a:p>
            <a:endParaRPr lang="en-US" dirty="0"/>
          </a:p>
          <a:p>
            <a:r>
              <a:rPr lang="en-US" dirty="0"/>
              <a:t>RAFs Operate in </a:t>
            </a:r>
            <a:r>
              <a:rPr lang="en-US" dirty="0" err="1"/>
              <a:t>Ka</a:t>
            </a:r>
            <a:r>
              <a:rPr lang="en-US" baseline="0" dirty="0"/>
              <a:t> band. </a:t>
            </a:r>
          </a:p>
          <a:p>
            <a:endParaRPr lang="en-US" baseline="0" dirty="0"/>
          </a:p>
          <a:p>
            <a:r>
              <a:rPr lang="en-US" baseline="0" dirty="0"/>
              <a:t>Two hops are always required.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4A may</a:t>
            </a:r>
            <a:r>
              <a:rPr lang="en-US" baseline="0" dirty="0"/>
              <a:t> be able to be used in a ground repeater mode. Conceptually similar to MUOS.</a:t>
            </a:r>
          </a:p>
          <a:p>
            <a:endParaRPr lang="en-US" baseline="0" dirty="0"/>
          </a:p>
          <a:p>
            <a:r>
              <a:rPr lang="en-US" baseline="0" dirty="0"/>
              <a:t>The narrow band uplinks are received by a central Earth Station, Multiplexed into a DVB-S2 carrier, which is uplinked.</a:t>
            </a:r>
          </a:p>
          <a:p>
            <a:endParaRPr lang="en-US" baseline="0" dirty="0"/>
          </a:p>
          <a:p>
            <a:r>
              <a:rPr lang="en-US" baseline="0" dirty="0"/>
              <a:t>All small stations transmit on 2.4 and receive on 10.5 GHz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184" y="1122363"/>
            <a:ext cx="5827816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3184" y="3602038"/>
            <a:ext cx="582781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07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2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1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34" y="1709739"/>
            <a:ext cx="6361154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9434" y="4589464"/>
            <a:ext cx="636115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41564" y="6356350"/>
            <a:ext cx="2057400" cy="365125"/>
          </a:xfrm>
        </p:spPr>
        <p:txBody>
          <a:bodyPr/>
          <a:lstStyle/>
          <a:p>
            <a:fld id="{5A61015F-7CC6-4D0A-9D87-873EA4C304C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4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3590" y="1825625"/>
            <a:ext cx="29517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2560" y="1825625"/>
            <a:ext cx="322415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1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620" y="355600"/>
            <a:ext cx="638492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1620" y="1681163"/>
            <a:ext cx="297477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1620" y="2505075"/>
            <a:ext cx="297477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72644" y="1681163"/>
            <a:ext cx="324270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2644" y="2505075"/>
            <a:ext cx="324389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5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101" y="391885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203" y="961902"/>
            <a:ext cx="3391147" cy="527858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7101" y="1992085"/>
            <a:ext cx="2949178" cy="424839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2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430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24202" y="457201"/>
            <a:ext cx="3391147" cy="54117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430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2071794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560" y="1825625"/>
            <a:ext cx="6282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086" y="6400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4CAE6-4860-402B-8585-06340A7C87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82588" y="0"/>
            <a:ext cx="1200155" cy="12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6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P4XT Transponder Project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1400" dirty="0"/>
          </a:p>
          <a:p>
            <a:r>
              <a:rPr lang="en-US" sz="1400" dirty="0"/>
              <a:t>Open Research Institute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810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DVB-S2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DVB Standards are International, Free, and very widely used. </a:t>
            </a:r>
          </a:p>
          <a:p>
            <a:r>
              <a:rPr lang="en-US" dirty="0"/>
              <a:t>DVB-S2 is the 2</a:t>
            </a:r>
            <a:r>
              <a:rPr lang="en-US" baseline="30000" dirty="0"/>
              <a:t>nd</a:t>
            </a:r>
            <a:r>
              <a:rPr lang="en-US" dirty="0"/>
              <a:t> Generation Standard</a:t>
            </a:r>
          </a:p>
          <a:p>
            <a:r>
              <a:rPr lang="en-US" dirty="0"/>
              <a:t>Generic Stream Encapsulation (GSE) used for the downlink data. </a:t>
            </a:r>
          </a:p>
          <a:p>
            <a:r>
              <a:rPr lang="en-US" dirty="0"/>
              <a:t>QUASI Error Free (QER)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1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DVB-S2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Continuous Transmission of frames at symbol rate.</a:t>
            </a:r>
          </a:p>
          <a:p>
            <a:r>
              <a:rPr lang="en-US" sz="3200" dirty="0"/>
              <a:t>Modulation and Coding (MODCOD) can vary with each frame. </a:t>
            </a:r>
          </a:p>
          <a:p>
            <a:r>
              <a:rPr lang="en-US" sz="3200" dirty="0"/>
              <a:t>Very Powerful Forward Error Correction (FEC)</a:t>
            </a:r>
          </a:p>
          <a:p>
            <a:r>
              <a:rPr lang="en-US" sz="3200" dirty="0"/>
              <a:t>Low Density Parity Check (LDPC) codes are nearly ideal. Amateur radio has access to open source implementations.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622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0D7D-4B5F-4532-9F87-00E9A1216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BBFRAME (</a:t>
            </a:r>
            <a:r>
              <a:rPr lang="en-US" dirty="0" err="1"/>
              <a:t>BaseBand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8145A-630D-46D7-A14A-768F35812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534" y="2568209"/>
            <a:ext cx="7087466" cy="1881554"/>
          </a:xfrm>
        </p:spPr>
      </p:pic>
    </p:spTree>
    <p:extLst>
      <p:ext uri="{BB962C8B-B14F-4D97-AF65-F5344CB8AC3E}">
        <p14:creationId xmlns:p14="http://schemas.microsoft.com/office/powerpoint/2010/main" val="340867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B9DE-BF8D-454F-8089-1654634C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936136"/>
          </a:xfrm>
        </p:spPr>
        <p:txBody>
          <a:bodyPr/>
          <a:lstStyle/>
          <a:p>
            <a:r>
              <a:rPr lang="en-US" dirty="0"/>
              <a:t>FEC 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218F4-63DB-4157-8120-334983093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560" y="2086708"/>
            <a:ext cx="6391137" cy="2080227"/>
          </a:xfrm>
        </p:spPr>
      </p:pic>
    </p:spTree>
    <p:extLst>
      <p:ext uri="{BB962C8B-B14F-4D97-AF65-F5344CB8AC3E}">
        <p14:creationId xmlns:p14="http://schemas.microsoft.com/office/powerpoint/2010/main" val="198378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2A8D-3994-4952-87C9-64D72B13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EB810B-BF4B-4742-A911-FCAADF9A1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690" y="2004116"/>
            <a:ext cx="5727994" cy="3994355"/>
          </a:xfrm>
        </p:spPr>
      </p:pic>
    </p:spTree>
    <p:extLst>
      <p:ext uri="{BB962C8B-B14F-4D97-AF65-F5344CB8AC3E}">
        <p14:creationId xmlns:p14="http://schemas.microsoft.com/office/powerpoint/2010/main" val="223274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18AE-CB72-4461-91EF-BAE0AFB5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Constellation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3A8B-F812-4BFF-8F5A-3D153A6C6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8PSK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50173-AF0D-4501-89BF-6167924A68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QPSK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8C771-9F18-4BD4-9EF8-C9F0D159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60" y="2508191"/>
            <a:ext cx="2884098" cy="1887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40B21-542B-440D-AAF9-6E2C57AF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35" y="2508191"/>
            <a:ext cx="2951760" cy="18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6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B628-50B0-47FB-8906-487DBC86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20" y="355600"/>
            <a:ext cx="6384921" cy="546373"/>
          </a:xfrm>
        </p:spPr>
        <p:txBody>
          <a:bodyPr/>
          <a:lstStyle/>
          <a:p>
            <a:r>
              <a:rPr lang="en-US" dirty="0"/>
              <a:t>Linear Modulations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B2DF4-9A58-41C3-8DBA-0C9214538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APSK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28FFAB-F426-48C9-93D7-B44411C61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32013" y="3284265"/>
            <a:ext cx="2974975" cy="21262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E8D8D-9C68-4FB0-8D6B-BE4A845C2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32 APSK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F37B92-7538-418A-B832-FA12F21AF0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72088" y="2998973"/>
            <a:ext cx="3244850" cy="2696792"/>
          </a:xfrm>
        </p:spPr>
      </p:pic>
    </p:spTree>
    <p:extLst>
      <p:ext uri="{BB962C8B-B14F-4D97-AF65-F5344CB8AC3E}">
        <p14:creationId xmlns:p14="http://schemas.microsoft.com/office/powerpoint/2010/main" val="123124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369E-9C68-40CC-BEF8-4596427E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PLFRAME (Physical Layer)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23BCA-8AB9-40F8-8A8A-056E9150E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82616"/>
            <a:ext cx="9147203" cy="4319953"/>
          </a:xfrm>
        </p:spPr>
      </p:pic>
    </p:spTree>
    <p:extLst>
      <p:ext uri="{BB962C8B-B14F-4D97-AF65-F5344CB8AC3E}">
        <p14:creationId xmlns:p14="http://schemas.microsoft.com/office/powerpoint/2010/main" val="96394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3C2-7376-4FF0-A478-1064FD70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Scrambler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83DF4-3FD3-4EDD-9173-62EF085BB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2943677"/>
            <a:ext cx="6283325" cy="2115234"/>
          </a:xfrm>
        </p:spPr>
      </p:pic>
    </p:spTree>
    <p:extLst>
      <p:ext uri="{BB962C8B-B14F-4D97-AF65-F5344CB8AC3E}">
        <p14:creationId xmlns:p14="http://schemas.microsoft.com/office/powerpoint/2010/main" val="212693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A82-8B11-43CD-9B98-E5BF1E0C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Rolloff</a:t>
            </a:r>
            <a:r>
              <a:rPr lang="en-US" dirty="0"/>
              <a:t> (.35 Shown)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2C261-42D4-461F-88EA-381DA38FF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1973092"/>
            <a:ext cx="6283325" cy="4056403"/>
          </a:xfrm>
        </p:spPr>
      </p:pic>
    </p:spTree>
    <p:extLst>
      <p:ext uri="{BB962C8B-B14F-4D97-AF65-F5344CB8AC3E}">
        <p14:creationId xmlns:p14="http://schemas.microsoft.com/office/powerpoint/2010/main" val="305131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C5B-4D58-4CC7-8982-468D78D1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9E96-E290-4674-ACF9-53A8CD8C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185" y="1913324"/>
            <a:ext cx="6282789" cy="4256954"/>
          </a:xfrm>
        </p:spPr>
        <p:txBody>
          <a:bodyPr>
            <a:normAutofit/>
          </a:bodyPr>
          <a:lstStyle/>
          <a:p>
            <a:r>
              <a:rPr lang="en-US" sz="2400" b="1" dirty="0"/>
              <a:t>There is No ready to Fly Payload</a:t>
            </a:r>
          </a:p>
          <a:p>
            <a:r>
              <a:rPr lang="en-US" sz="2400" b="1" dirty="0"/>
              <a:t>Analog Transponders have Serious Shortcomings</a:t>
            </a:r>
          </a:p>
          <a:p>
            <a:pPr lvl="1"/>
            <a:r>
              <a:rPr lang="en-US" sz="2400" dirty="0"/>
              <a:t>Inefficient use of bandwidth</a:t>
            </a:r>
          </a:p>
          <a:p>
            <a:pPr lvl="1"/>
            <a:r>
              <a:rPr lang="en-US" sz="2400" dirty="0"/>
              <a:t>Subject to hi-jacking</a:t>
            </a:r>
          </a:p>
          <a:p>
            <a:pPr lvl="1"/>
            <a:r>
              <a:rPr lang="en-US" sz="2400" dirty="0"/>
              <a:t>Interference</a:t>
            </a:r>
          </a:p>
          <a:p>
            <a:r>
              <a:rPr lang="en-US" sz="2400" b="1" dirty="0"/>
              <a:t>Satellite Disaster Capability is virtually non-existent</a:t>
            </a:r>
          </a:p>
          <a:p>
            <a:r>
              <a:rPr lang="en-US" sz="2400" b="1" dirty="0"/>
              <a:t>Paper Designs and Demos are Not enough</a:t>
            </a:r>
          </a:p>
        </p:txBody>
      </p:sp>
    </p:spTree>
    <p:extLst>
      <p:ext uri="{BB962C8B-B14F-4D97-AF65-F5344CB8AC3E}">
        <p14:creationId xmlns:p14="http://schemas.microsoft.com/office/powerpoint/2010/main" val="8470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84BF-AD01-4544-A0D3-1200A984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555136"/>
          </a:xfrm>
        </p:spPr>
        <p:txBody>
          <a:bodyPr/>
          <a:lstStyle/>
          <a:p>
            <a:r>
              <a:rPr lang="en-US" dirty="0"/>
              <a:t>DVB-S2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7D24C-D6DF-4779-9B3B-8DC2C6D5A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810" y="1354015"/>
            <a:ext cx="6373667" cy="4402016"/>
          </a:xfrm>
        </p:spPr>
      </p:pic>
    </p:spTree>
    <p:extLst>
      <p:ext uri="{BB962C8B-B14F-4D97-AF65-F5344CB8AC3E}">
        <p14:creationId xmlns:p14="http://schemas.microsoft.com/office/powerpoint/2010/main" val="148238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F405-A7D0-4E1D-94DB-3B284168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E7421-B7A8-4F15-8185-91F65A9A2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719" y="1690689"/>
            <a:ext cx="6271631" cy="4629843"/>
          </a:xfrm>
        </p:spPr>
      </p:pic>
    </p:spTree>
    <p:extLst>
      <p:ext uri="{BB962C8B-B14F-4D97-AF65-F5344CB8AC3E}">
        <p14:creationId xmlns:p14="http://schemas.microsoft.com/office/powerpoint/2010/main" val="56114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3938-8CAD-4EAE-85CE-D2E2C6C0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543412"/>
          </a:xfrm>
        </p:spPr>
        <p:txBody>
          <a:bodyPr>
            <a:normAutofit fontScale="90000"/>
          </a:bodyPr>
          <a:lstStyle/>
          <a:p>
            <a:r>
              <a:rPr lang="en-US" dirty="0"/>
              <a:t>DVB-S2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0CD37-C93E-48C2-A215-7EB2C9C8B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984" y="988396"/>
            <a:ext cx="5363307" cy="5623420"/>
          </a:xfrm>
        </p:spPr>
      </p:pic>
    </p:spTree>
    <p:extLst>
      <p:ext uri="{BB962C8B-B14F-4D97-AF65-F5344CB8AC3E}">
        <p14:creationId xmlns:p14="http://schemas.microsoft.com/office/powerpoint/2010/main" val="24068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75BE-A5AD-49ED-A729-99E2E5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6C96-FFC1-4231-9CD8-97DCF15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35" y="365126"/>
            <a:ext cx="4554975" cy="60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P4XT Downlink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10.450 (</a:t>
            </a:r>
            <a:r>
              <a:rPr lang="en-US" sz="2400" dirty="0" err="1"/>
              <a:t>typ</a:t>
            </a:r>
            <a:r>
              <a:rPr lang="en-US" sz="2400" dirty="0"/>
              <a:t>) GHz Carrier</a:t>
            </a:r>
          </a:p>
          <a:p>
            <a:r>
              <a:rPr lang="en-US" sz="2400" dirty="0"/>
              <a:t>Single Downlink</a:t>
            </a:r>
          </a:p>
          <a:p>
            <a:r>
              <a:rPr lang="en-US" sz="2400" dirty="0"/>
              <a:t>Saturated Power Amplifier (maximize DC efficiency)</a:t>
            </a:r>
          </a:p>
          <a:p>
            <a:r>
              <a:rPr lang="en-US" sz="2400" dirty="0"/>
              <a:t>Up to 8+ </a:t>
            </a:r>
            <a:r>
              <a:rPr lang="en-US" sz="2400" dirty="0" err="1"/>
              <a:t>Megasymbols</a:t>
            </a:r>
            <a:r>
              <a:rPr lang="en-US" sz="2400" dirty="0"/>
              <a:t> per Second</a:t>
            </a:r>
          </a:p>
          <a:p>
            <a:r>
              <a:rPr lang="en-US" sz="2400" dirty="0"/>
              <a:t>DVB-S2 QPSK Modulation</a:t>
            </a:r>
          </a:p>
          <a:p>
            <a:r>
              <a:rPr lang="en-US" sz="2400" dirty="0"/>
              <a:t>ALL Stations synchronize to the downlink </a:t>
            </a:r>
          </a:p>
          <a:p>
            <a:r>
              <a:rPr lang="en-US" sz="2400" dirty="0"/>
              <a:t>Stations Decode streams they want (including 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7AC2-1B5E-4211-97DC-9610386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14BD0-94C4-4F65-8BF6-62B4CE89D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673" y="147012"/>
            <a:ext cx="4922981" cy="6563976"/>
          </a:xfrm>
        </p:spPr>
      </p:pic>
    </p:spTree>
    <p:extLst>
      <p:ext uri="{BB962C8B-B14F-4D97-AF65-F5344CB8AC3E}">
        <p14:creationId xmlns:p14="http://schemas.microsoft.com/office/powerpoint/2010/main" val="354215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510B-24FA-4D9F-87EF-F0774D79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 DVB-S2 Transmitter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C8413-46A7-4124-861E-62821CC5E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560" y="1399216"/>
            <a:ext cx="6808955" cy="4279184"/>
          </a:xfrm>
        </p:spPr>
      </p:pic>
    </p:spTree>
    <p:extLst>
      <p:ext uri="{BB962C8B-B14F-4D97-AF65-F5344CB8AC3E}">
        <p14:creationId xmlns:p14="http://schemas.microsoft.com/office/powerpoint/2010/main" val="245376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4047-D498-41BC-A710-4A03069B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807182"/>
          </a:xfrm>
        </p:spPr>
        <p:txBody>
          <a:bodyPr/>
          <a:lstStyle/>
          <a:p>
            <a:r>
              <a:rPr lang="en-US" dirty="0" err="1"/>
              <a:t>Ultrascale</a:t>
            </a:r>
            <a:r>
              <a:rPr lang="en-US" dirty="0"/>
              <a:t>+  (16nm)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F149E-40C5-49B5-BBC5-3638229A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486" y="1825625"/>
            <a:ext cx="6162403" cy="4351338"/>
          </a:xfrm>
        </p:spPr>
      </p:pic>
    </p:spTree>
    <p:extLst>
      <p:ext uri="{BB962C8B-B14F-4D97-AF65-F5344CB8AC3E}">
        <p14:creationId xmlns:p14="http://schemas.microsoft.com/office/powerpoint/2010/main" val="2556918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F58D-1BB6-43A1-A3F6-E357BF9B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660643"/>
          </a:xfrm>
        </p:spPr>
        <p:txBody>
          <a:bodyPr/>
          <a:lstStyle/>
          <a:p>
            <a:r>
              <a:rPr lang="en-US" dirty="0" err="1"/>
              <a:t>Ultrascale</a:t>
            </a:r>
            <a:r>
              <a:rPr lang="en-US" dirty="0"/>
              <a:t> + </a:t>
            </a:r>
            <a:r>
              <a:rPr lang="en-US" dirty="0" err="1"/>
              <a:t>MPSoC’s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E3FDF-5266-4F00-B39D-C1FF694D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2068642"/>
            <a:ext cx="6283325" cy="3865303"/>
          </a:xfrm>
        </p:spPr>
      </p:pic>
    </p:spTree>
    <p:extLst>
      <p:ext uri="{BB962C8B-B14F-4D97-AF65-F5344CB8AC3E}">
        <p14:creationId xmlns:p14="http://schemas.microsoft.com/office/powerpoint/2010/main" val="49099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0DAA-2055-4301-8EA4-257BEEF5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21EC9-2BDC-4FCE-8CAB-F4F9C5DE6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723" y="449958"/>
            <a:ext cx="5173418" cy="6119768"/>
          </a:xfrm>
        </p:spPr>
      </p:pic>
    </p:spTree>
    <p:extLst>
      <p:ext uri="{BB962C8B-B14F-4D97-AF65-F5344CB8AC3E}">
        <p14:creationId xmlns:p14="http://schemas.microsoft.com/office/powerpoint/2010/main" val="101435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5216-22CC-4F9F-B2C0-231FC961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1267-17E9-4DE5-8BDD-73E40F37A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561" y="1690689"/>
            <a:ext cx="6282789" cy="4425802"/>
          </a:xfrm>
        </p:spPr>
        <p:txBody>
          <a:bodyPr>
            <a:noAutofit/>
          </a:bodyPr>
          <a:lstStyle/>
          <a:p>
            <a:r>
              <a:rPr lang="en-US" sz="2400" b="1" dirty="0"/>
              <a:t>SPACE BASED TRANSPONDER (P4XDMT)</a:t>
            </a:r>
          </a:p>
          <a:p>
            <a:pPr lvl="1"/>
            <a:r>
              <a:rPr lang="en-US" sz="2400" dirty="0"/>
              <a:t>All Digital Design</a:t>
            </a:r>
          </a:p>
          <a:p>
            <a:pPr lvl="1"/>
            <a:r>
              <a:rPr lang="en-US" sz="2400" dirty="0"/>
              <a:t>Fully Verified and Validated Design</a:t>
            </a:r>
          </a:p>
          <a:p>
            <a:pPr lvl="1"/>
            <a:r>
              <a:rPr lang="en-US" sz="2400" dirty="0"/>
              <a:t>Read for Final Adapter for Spaceflight</a:t>
            </a:r>
          </a:p>
          <a:p>
            <a:r>
              <a:rPr lang="en-US" sz="2400" b="1" dirty="0"/>
              <a:t>LOW-COST MODEM (P4XM)</a:t>
            </a:r>
          </a:p>
          <a:p>
            <a:pPr lvl="1"/>
            <a:r>
              <a:rPr lang="en-US" sz="2400" dirty="0"/>
              <a:t>Core of low-cost Earth Station Terminal</a:t>
            </a:r>
          </a:p>
          <a:p>
            <a:pPr lvl="1"/>
            <a:r>
              <a:rPr lang="en-US" sz="2400" dirty="0"/>
              <a:t>Full DVB-S2 Receiver</a:t>
            </a:r>
          </a:p>
          <a:p>
            <a:pPr lvl="1"/>
            <a:r>
              <a:rPr lang="en-US" sz="2400" dirty="0"/>
              <a:t>GPS Derived Reference and station clock</a:t>
            </a:r>
          </a:p>
          <a:p>
            <a:pPr lvl="1"/>
            <a:r>
              <a:rPr lang="en-US" sz="2400" dirty="0"/>
              <a:t>Standalone Operation (no separate PC required)</a:t>
            </a:r>
          </a:p>
          <a:p>
            <a:pPr lvl="1"/>
            <a:r>
              <a:rPr lang="en-US" sz="2400" dirty="0"/>
              <a:t>L-BAND IF Inputs and Outputs</a:t>
            </a:r>
          </a:p>
          <a:p>
            <a:pPr lvl="1"/>
            <a:r>
              <a:rPr lang="en-US" sz="2400" dirty="0"/>
              <a:t>&lt; $ 250 Target Price</a:t>
            </a:r>
          </a:p>
        </p:txBody>
      </p:sp>
    </p:spTree>
    <p:extLst>
      <p:ext uri="{BB962C8B-B14F-4D97-AF65-F5344CB8AC3E}">
        <p14:creationId xmlns:p14="http://schemas.microsoft.com/office/powerpoint/2010/main" val="36089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F531-3E97-4952-B38E-075F8B7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54E45-DF80-4EB1-9BFE-BBB58C956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6595" y="265421"/>
            <a:ext cx="5884255" cy="6327158"/>
          </a:xfrm>
        </p:spPr>
      </p:pic>
    </p:spTree>
    <p:extLst>
      <p:ext uri="{BB962C8B-B14F-4D97-AF65-F5344CB8AC3E}">
        <p14:creationId xmlns:p14="http://schemas.microsoft.com/office/powerpoint/2010/main" val="123169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3"/>
          <a:srcRect r="1000"/>
          <a:stretch/>
        </p:blipFill>
        <p:spPr>
          <a:xfrm>
            <a:off x="1" y="0"/>
            <a:ext cx="9143999" cy="69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4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81" y="1846177"/>
            <a:ext cx="6889411" cy="3802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7452" y="3377886"/>
            <a:ext cx="1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2.4 GHz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6805" y="4676375"/>
            <a:ext cx="10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10.5 GHz</a:t>
            </a:r>
          </a:p>
        </p:txBody>
      </p:sp>
    </p:spTree>
    <p:extLst>
      <p:ext uri="{BB962C8B-B14F-4D97-AF65-F5344CB8AC3E}">
        <p14:creationId xmlns:p14="http://schemas.microsoft.com/office/powerpoint/2010/main" val="1073153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Mode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Only DVB-S2 Receiver Required. (No need for existing transceiver and transverter)</a:t>
            </a:r>
          </a:p>
          <a:p>
            <a:r>
              <a:rPr lang="en-US" sz="2800" dirty="0"/>
              <a:t>Simple Digital Transmitter on 2.4GHz uplink, 2W</a:t>
            </a:r>
          </a:p>
          <a:p>
            <a:r>
              <a:rPr lang="en-US" sz="2800" dirty="0"/>
              <a:t>Digital Voice</a:t>
            </a:r>
          </a:p>
          <a:p>
            <a:r>
              <a:rPr lang="en-US" sz="2800" dirty="0"/>
              <a:t>Expensive Equipment only at Central Station</a:t>
            </a:r>
          </a:p>
          <a:p>
            <a:r>
              <a:rPr lang="en-US" sz="2800" dirty="0"/>
              <a:t>Coexistence with Analog Modes </a:t>
            </a:r>
          </a:p>
        </p:txBody>
      </p:sp>
    </p:spTree>
    <p:extLst>
      <p:ext uri="{BB962C8B-B14F-4D97-AF65-F5344CB8AC3E}">
        <p14:creationId xmlns:p14="http://schemas.microsoft.com/office/powerpoint/2010/main" val="3265880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AD2C-EAED-4B1C-AE59-CB608D71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643059"/>
          </a:xfrm>
        </p:spPr>
        <p:txBody>
          <a:bodyPr/>
          <a:lstStyle/>
          <a:p>
            <a:r>
              <a:rPr lang="en-US" dirty="0"/>
              <a:t>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2ED9F-C329-4BF6-807E-0814957FE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560" y="1283677"/>
            <a:ext cx="6282789" cy="4893286"/>
          </a:xfrm>
        </p:spPr>
        <p:txBody>
          <a:bodyPr/>
          <a:lstStyle/>
          <a:p>
            <a:r>
              <a:rPr lang="en-US" dirty="0"/>
              <a:t>System Architecture Reference (Roadmap)</a:t>
            </a:r>
          </a:p>
          <a:p>
            <a:r>
              <a:rPr lang="en-US" dirty="0"/>
              <a:t>Downlink Specification</a:t>
            </a:r>
          </a:p>
          <a:p>
            <a:r>
              <a:rPr lang="en-US" dirty="0"/>
              <a:t>Narrowband Uplink Specification</a:t>
            </a:r>
          </a:p>
          <a:p>
            <a:r>
              <a:rPr lang="en-US" dirty="0"/>
              <a:t>Wideband Uplink Specification</a:t>
            </a:r>
          </a:p>
          <a:p>
            <a:r>
              <a:rPr lang="en-US" dirty="0"/>
              <a:t>Narrowband Multiplexor Specification</a:t>
            </a:r>
          </a:p>
          <a:p>
            <a:r>
              <a:rPr lang="en-US" dirty="0"/>
              <a:t>Application/Radio API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1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F549-5AB6-4D25-9C94-213E0367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701674"/>
          </a:xfrm>
        </p:spPr>
        <p:txBody>
          <a:bodyPr/>
          <a:lstStyle/>
          <a:p>
            <a:r>
              <a:rPr lang="en-US" dirty="0"/>
              <a:t>DMT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76ACD-7FA3-455B-9339-13A362CB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560" y="1066801"/>
            <a:ext cx="6688702" cy="5110162"/>
          </a:xfrm>
        </p:spPr>
        <p:txBody>
          <a:bodyPr/>
          <a:lstStyle/>
          <a:p>
            <a:r>
              <a:rPr lang="en-US" dirty="0"/>
              <a:t>DVB-S2 Transmitter</a:t>
            </a:r>
          </a:p>
          <a:p>
            <a:r>
              <a:rPr lang="en-US" dirty="0"/>
              <a:t>FRAMER</a:t>
            </a:r>
          </a:p>
          <a:p>
            <a:r>
              <a:rPr lang="en-US" dirty="0"/>
              <a:t>Narrowband Multiplexor</a:t>
            </a:r>
          </a:p>
          <a:p>
            <a:r>
              <a:rPr lang="en-US" dirty="0"/>
              <a:t>Wideband Multichannel Receiver (100kHz) x 32/64</a:t>
            </a:r>
          </a:p>
          <a:p>
            <a:r>
              <a:rPr lang="en-US" dirty="0"/>
              <a:t>Narrowband Multichannel Receiver (10kHz) x 128/256</a:t>
            </a:r>
          </a:p>
          <a:p>
            <a:r>
              <a:rPr lang="en-US" dirty="0"/>
              <a:t>Channel Acquisition Protocol Controller (C/C++)</a:t>
            </a:r>
          </a:p>
          <a:p>
            <a:r>
              <a:rPr lang="en-US" dirty="0"/>
              <a:t>System Management (C/C++)</a:t>
            </a:r>
          </a:p>
          <a:p>
            <a:r>
              <a:rPr lang="en-US" dirty="0"/>
              <a:t>Build/Integration </a:t>
            </a:r>
          </a:p>
          <a:p>
            <a:r>
              <a:rPr lang="en-US" dirty="0"/>
              <a:t>RF Team</a:t>
            </a:r>
          </a:p>
          <a:p>
            <a:r>
              <a:rPr lang="en-US" dirty="0"/>
              <a:t>PCBA Team</a:t>
            </a:r>
          </a:p>
          <a:p>
            <a:r>
              <a:rPr lang="en-US" dirty="0"/>
              <a:t>Project Management </a:t>
            </a:r>
          </a:p>
        </p:txBody>
      </p:sp>
    </p:spTree>
    <p:extLst>
      <p:ext uri="{BB962C8B-B14F-4D97-AF65-F5344CB8AC3E}">
        <p14:creationId xmlns:p14="http://schemas.microsoft.com/office/powerpoint/2010/main" val="2485046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A5D0-D096-48C4-ACAF-D44AE052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637197"/>
          </a:xfrm>
        </p:spPr>
        <p:txBody>
          <a:bodyPr/>
          <a:lstStyle/>
          <a:p>
            <a:r>
              <a:rPr lang="en-US" dirty="0"/>
              <a:t>P4XM Teams (Modem)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CF5DC-2F9B-4CAD-B604-0F8A2665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560" y="1348154"/>
            <a:ext cx="6282789" cy="4828809"/>
          </a:xfrm>
        </p:spPr>
        <p:txBody>
          <a:bodyPr/>
          <a:lstStyle/>
          <a:p>
            <a:r>
              <a:rPr lang="en-US" dirty="0"/>
              <a:t>Application Processor Team (UI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Driver Team (PI4 to Modem)</a:t>
            </a:r>
          </a:p>
          <a:p>
            <a:r>
              <a:rPr lang="en-US" dirty="0"/>
              <a:t>FPGA Glue Team</a:t>
            </a:r>
          </a:p>
          <a:p>
            <a:r>
              <a:rPr lang="en-US" dirty="0"/>
              <a:t>Modulator Team</a:t>
            </a:r>
          </a:p>
          <a:p>
            <a:r>
              <a:rPr lang="en-US" dirty="0"/>
              <a:t>PCBA Design </a:t>
            </a:r>
            <a:r>
              <a:rPr lang="en-US" dirty="0" err="1"/>
              <a:t>Layour</a:t>
            </a:r>
            <a:r>
              <a:rPr lang="en-US" dirty="0"/>
              <a:t> Team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39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1501-C231-443F-A35A-78C488C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DVB-S2 Demodulator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FBFCE-5054-40A9-9CB9-851A7A917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1973940"/>
            <a:ext cx="6283325" cy="4054708"/>
          </a:xfrm>
        </p:spPr>
      </p:pic>
    </p:spTree>
    <p:extLst>
      <p:ext uri="{BB962C8B-B14F-4D97-AF65-F5344CB8AC3E}">
        <p14:creationId xmlns:p14="http://schemas.microsoft.com/office/powerpoint/2010/main" val="11115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2416-36BA-43AB-8664-789B87D0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643059"/>
          </a:xfrm>
        </p:spPr>
        <p:txBody>
          <a:bodyPr/>
          <a:lstStyle/>
          <a:p>
            <a:r>
              <a:rPr lang="en-US" dirty="0"/>
              <a:t>STV-910 Reference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8BF27-A380-41E9-AA33-559A2FE2C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532" y="1647092"/>
            <a:ext cx="6947877" cy="5210908"/>
          </a:xfrm>
        </p:spPr>
      </p:pic>
    </p:spTree>
    <p:extLst>
      <p:ext uri="{BB962C8B-B14F-4D97-AF65-F5344CB8AC3E}">
        <p14:creationId xmlns:p14="http://schemas.microsoft.com/office/powerpoint/2010/main" val="266810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A9F9F6-A547-4715-99CE-A071747C2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51" r="-18351"/>
          <a:stretch/>
        </p:blipFill>
        <p:spPr>
          <a:xfrm>
            <a:off x="2020460" y="1237673"/>
            <a:ext cx="8697300" cy="54309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70C0A-6348-4A63-8E0D-79CF5B71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6U CUBESAT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547E3-64BC-40AF-9EAB-6BF353FEB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-22222"/>
          <a:stretch/>
        </p:blipFill>
        <p:spPr>
          <a:xfrm>
            <a:off x="2865576" y="4768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16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EDEE-A677-4EF6-9BFD-5EE336DC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Pi-4B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3DFEF-135C-4948-91A4-BBF7D3962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2097256"/>
            <a:ext cx="6283325" cy="3808075"/>
          </a:xfrm>
        </p:spPr>
      </p:pic>
    </p:spTree>
    <p:extLst>
      <p:ext uri="{BB962C8B-B14F-4D97-AF65-F5344CB8AC3E}">
        <p14:creationId xmlns:p14="http://schemas.microsoft.com/office/powerpoint/2010/main" val="237578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9BC6-5FC0-41F7-9477-6B515E24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2B2090-C0CD-4804-9F19-C6DB11598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339" y="1834661"/>
            <a:ext cx="7021347" cy="3457212"/>
          </a:xfrm>
        </p:spPr>
      </p:pic>
    </p:spTree>
    <p:extLst>
      <p:ext uri="{BB962C8B-B14F-4D97-AF65-F5344CB8AC3E}">
        <p14:creationId xmlns:p14="http://schemas.microsoft.com/office/powerpoint/2010/main" val="2084011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B5F9-D9EA-4ED4-852C-F5735019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VLNA (50 – 2150 MHz)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E93B5-615C-4895-8348-3B4570D35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153" y="2209800"/>
            <a:ext cx="6983608" cy="2791671"/>
          </a:xfrm>
        </p:spPr>
      </p:pic>
    </p:spTree>
    <p:extLst>
      <p:ext uri="{BB962C8B-B14F-4D97-AF65-F5344CB8AC3E}">
        <p14:creationId xmlns:p14="http://schemas.microsoft.com/office/powerpoint/2010/main" val="313018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1AF4-6E84-42FE-8928-E1C09F38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643059"/>
          </a:xfrm>
        </p:spPr>
        <p:txBody>
          <a:bodyPr/>
          <a:lstStyle/>
          <a:p>
            <a:r>
              <a:rPr lang="en-US" dirty="0"/>
              <a:t>LNBH26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792E8-A9F1-444A-A23C-02F28763F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577" y="1143000"/>
            <a:ext cx="7003709" cy="5349874"/>
          </a:xfrm>
        </p:spPr>
      </p:pic>
    </p:spTree>
    <p:extLst>
      <p:ext uri="{BB962C8B-B14F-4D97-AF65-F5344CB8AC3E}">
        <p14:creationId xmlns:p14="http://schemas.microsoft.com/office/powerpoint/2010/main" val="21038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6B69-FE40-4743-B6E5-8E3D94BD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946438"/>
          </a:xfrm>
        </p:spPr>
        <p:txBody>
          <a:bodyPr/>
          <a:lstStyle/>
          <a:p>
            <a:r>
              <a:rPr lang="en-US" b="1" dirty="0"/>
              <a:t>6U </a:t>
            </a:r>
            <a:r>
              <a:rPr lang="en-US" b="1" dirty="0" err="1"/>
              <a:t>Cubesat</a:t>
            </a:r>
            <a:r>
              <a:rPr lang="en-US" b="1" dirty="0"/>
              <a:t> </a:t>
            </a:r>
            <a:br>
              <a:rPr lang="en-US" dirty="0"/>
            </a:br>
            <a:r>
              <a:rPr lang="en-US" sz="2400" dirty="0"/>
              <a:t>(100mm x 200mm x 300mm)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65827-4E3C-445D-801B-0D2CB3E87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45787" y="278496"/>
            <a:ext cx="15179040" cy="8538210"/>
          </a:xfrm>
        </p:spPr>
      </p:pic>
    </p:spTree>
    <p:extLst>
      <p:ext uri="{BB962C8B-B14F-4D97-AF65-F5344CB8AC3E}">
        <p14:creationId xmlns:p14="http://schemas.microsoft.com/office/powerpoint/2010/main" val="203097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F47A-B3EB-400F-943D-ED5175F2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6U 120W Peak Solar Array Power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43A3F-5FD1-40B1-9746-634F64200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025" y="2238776"/>
            <a:ext cx="6283325" cy="3525035"/>
          </a:xfrm>
        </p:spPr>
      </p:pic>
    </p:spTree>
    <p:extLst>
      <p:ext uri="{BB962C8B-B14F-4D97-AF65-F5344CB8AC3E}">
        <p14:creationId xmlns:p14="http://schemas.microsoft.com/office/powerpoint/2010/main" val="141943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90E5-F664-4B0D-BE1A-0970448C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Cubesat</a:t>
            </a:r>
            <a:r>
              <a:rPr lang="en-US" b="1" dirty="0"/>
              <a:t> Bits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AB5CC-2187-4463-AA4D-B1A73576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017" y="1324624"/>
            <a:ext cx="5999811" cy="5999811"/>
          </a:xfrm>
        </p:spPr>
      </p:pic>
    </p:spTree>
    <p:extLst>
      <p:ext uri="{BB962C8B-B14F-4D97-AF65-F5344CB8AC3E}">
        <p14:creationId xmlns:p14="http://schemas.microsoft.com/office/powerpoint/2010/main" val="207112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E4C7-6F47-4105-8B8E-B438C99A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RINCON </a:t>
            </a:r>
            <a:r>
              <a:rPr lang="en-US" b="1" dirty="0" err="1"/>
              <a:t>AstroSDR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5D691-4B11-4953-8E9E-C94C92C9F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194" y="1825625"/>
            <a:ext cx="5732987" cy="4351338"/>
          </a:xfrm>
        </p:spPr>
      </p:pic>
    </p:spTree>
    <p:extLst>
      <p:ext uri="{BB962C8B-B14F-4D97-AF65-F5344CB8AC3E}">
        <p14:creationId xmlns:p14="http://schemas.microsoft.com/office/powerpoint/2010/main" val="253839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FE46-6FAC-4287-BADE-59519860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761710"/>
          </a:xfrm>
        </p:spPr>
        <p:txBody>
          <a:bodyPr/>
          <a:lstStyle/>
          <a:p>
            <a:r>
              <a:rPr lang="en-US" b="1" dirty="0" err="1"/>
              <a:t>AstroSDR</a:t>
            </a:r>
            <a:r>
              <a:rPr lang="en-US" b="1" dirty="0"/>
              <a:t> 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50B17-FC25-4A9F-8441-1EB8330B4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60" y="1745672"/>
            <a:ext cx="6911440" cy="4018127"/>
          </a:xfrm>
        </p:spPr>
      </p:pic>
    </p:spTree>
    <p:extLst>
      <p:ext uri="{BB962C8B-B14F-4D97-AF65-F5344CB8AC3E}">
        <p14:creationId xmlns:p14="http://schemas.microsoft.com/office/powerpoint/2010/main" val="135881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7884</TotalTime>
  <Words>608</Words>
  <Application>Microsoft Macintosh PowerPoint</Application>
  <PresentationFormat>On-screen Show (4:3)</PresentationFormat>
  <Paragraphs>135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P4XT Transponder Project Workshop</vt:lpstr>
      <vt:lpstr>WHY DO THIS?</vt:lpstr>
      <vt:lpstr>PROJECT GOALS</vt:lpstr>
      <vt:lpstr>6U CUBESAT</vt:lpstr>
      <vt:lpstr>6U Cubesat  (100mm x 200mm x 300mm) </vt:lpstr>
      <vt:lpstr>6U 120W Peak Solar Array Power</vt:lpstr>
      <vt:lpstr>Cubesat Bits</vt:lpstr>
      <vt:lpstr>RINCON AstroSDR</vt:lpstr>
      <vt:lpstr>AstroSDR Block Diagram</vt:lpstr>
      <vt:lpstr>Why DVB-S2</vt:lpstr>
      <vt:lpstr>DVB-S2 Features</vt:lpstr>
      <vt:lpstr>BBFRAME (BaseBand)</vt:lpstr>
      <vt:lpstr>FEC FRAME</vt:lpstr>
      <vt:lpstr>PowerPoint Presentation</vt:lpstr>
      <vt:lpstr>Constellation Mapping</vt:lpstr>
      <vt:lpstr>Linear Modulations Mapping</vt:lpstr>
      <vt:lpstr>PLFRAME (Physical Layer)</vt:lpstr>
      <vt:lpstr>PL Scrambler</vt:lpstr>
      <vt:lpstr>Rolloff (.35 Shown)</vt:lpstr>
      <vt:lpstr>DVB-S2 Performance</vt:lpstr>
      <vt:lpstr>PowerPoint Presentation</vt:lpstr>
      <vt:lpstr>DVB-S2 Performance</vt:lpstr>
      <vt:lpstr>GEOMETRY</vt:lpstr>
      <vt:lpstr>P4XT Downlink</vt:lpstr>
      <vt:lpstr> </vt:lpstr>
      <vt:lpstr>GR DVB-S2 Transmitter</vt:lpstr>
      <vt:lpstr>Ultrascale+  (16nm)</vt:lpstr>
      <vt:lpstr>Ultrascale + MPSoC’s</vt:lpstr>
      <vt:lpstr> </vt:lpstr>
      <vt:lpstr> </vt:lpstr>
      <vt:lpstr>PowerPoint Presentation</vt:lpstr>
      <vt:lpstr>PowerPoint Presentation</vt:lpstr>
      <vt:lpstr>PowerPoint Presentation</vt:lpstr>
      <vt:lpstr>Repeater Mode Advantages</vt:lpstr>
      <vt:lpstr>Documents</vt:lpstr>
      <vt:lpstr>DMT TEAMS</vt:lpstr>
      <vt:lpstr>P4XM Teams (Modem)</vt:lpstr>
      <vt:lpstr>DVB-S2 Demodulator</vt:lpstr>
      <vt:lpstr>STV-910 Reference Design</vt:lpstr>
      <vt:lpstr>Raspberry Pi-4B</vt:lpstr>
      <vt:lpstr>Tuner</vt:lpstr>
      <vt:lpstr>VLNA (50 – 2150 MHz)</vt:lpstr>
      <vt:lpstr>LNBH26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DVB-S2X ANNEX M and friends</dc:title>
  <dc:creator>writchie</dc:creator>
  <cp:lastModifiedBy>Michelle Thompson</cp:lastModifiedBy>
  <cp:revision>124</cp:revision>
  <dcterms:created xsi:type="dcterms:W3CDTF">2016-10-12T22:11:27Z</dcterms:created>
  <dcterms:modified xsi:type="dcterms:W3CDTF">2020-04-15T20:25:51Z</dcterms:modified>
</cp:coreProperties>
</file>